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8" r:id="rId4"/>
    <p:sldId id="257" r:id="rId5"/>
    <p:sldId id="267" r:id="rId6"/>
    <p:sldId id="260" r:id="rId7"/>
    <p:sldId id="270" r:id="rId8"/>
    <p:sldId id="269" r:id="rId9"/>
    <p:sldId id="274" r:id="rId10"/>
    <p:sldId id="275" r:id="rId11"/>
    <p:sldId id="276" r:id="rId12"/>
    <p:sldId id="271" r:id="rId13"/>
    <p:sldId id="272" r:id="rId14"/>
    <p:sldId id="273" r:id="rId15"/>
    <p:sldId id="277" r:id="rId16"/>
    <p:sldId id="278" r:id="rId17"/>
    <p:sldId id="282" r:id="rId18"/>
    <p:sldId id="262" r:id="rId19"/>
  </p:sldIdLst>
  <p:sldSz cx="18288000" cy="10287000"/>
  <p:notesSz cx="6858000" cy="9144000"/>
  <p:embeddedFontLst>
    <p:embeddedFont>
      <p:font typeface="윤고딕 Bold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0F0F0"/>
    <a:srgbClr val="8EB4E3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660EDF-5446-449B-8A47-B61612BA24A4}" v="63" dt="2024-06-05T05:53:5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552" autoAdjust="0"/>
  </p:normalViewPr>
  <p:slideViewPr>
    <p:cSldViewPr>
      <p:cViewPr>
        <p:scale>
          <a:sx n="100" d="100"/>
          <a:sy n="100" d="100"/>
        </p:scale>
        <p:origin x="2160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88DD5-2C87-451C-BFE7-00944E718392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8B867-1FAD-4BA3-B150-0B976EC53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8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55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24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2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8B867-1FAD-4BA3-B150-0B976EC534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6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타임 테이블</a:t>
            </a:r>
            <a:endParaRPr lang="en-US" altLang="ko-KR" dirty="0"/>
          </a:p>
          <a:p>
            <a:r>
              <a:rPr lang="ko-KR" altLang="en-US" dirty="0"/>
              <a:t>구체화 필요</a:t>
            </a:r>
            <a:r>
              <a:rPr lang="en-US" altLang="ko-KR" dirty="0"/>
              <a:t>(</a:t>
            </a:r>
            <a:r>
              <a:rPr lang="ko-KR" altLang="en-US" dirty="0"/>
              <a:t>역할 분담 및 </a:t>
            </a:r>
            <a:r>
              <a:rPr lang="en-US" altLang="ko-KR" dirty="0"/>
              <a:t>8</a:t>
            </a:r>
            <a:r>
              <a:rPr lang="ko-KR" altLang="en-US" dirty="0"/>
              <a:t>월 말까지 끝내는 것을 목표로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757E-FDBD-4EA1-949F-E53FD73B80B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DCA5-070C-4EE0-B8D0-48A45FF5931B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00FBF-901D-42FA-97AC-A7B04FE4CA39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C9C0-F738-419D-BDA5-0B2A5B6CC0C7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24C3-4F46-4E48-A637-45AB023D75FC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D1C1-73D0-4475-A155-8B2BABCF3B6F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2ED3-6DC8-4930-9C6E-77F5782CA0B3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5B64E-2E91-41C4-AC35-760383D908DE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E97F-A921-41B1-BE93-736001A6480F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44486-689E-489C-9EAD-11255A04AD64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1027-74C8-49BC-B6CF-D72693BF4B93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9D68-9A8C-46CE-8EC7-CC1529BBE67D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613C2-9706-4140-A4B8-9E87ABB666C9}" type="datetime1">
              <a:rPr lang="en-US" altLang="ko-KR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ls/yolov8/#supported-tasks-and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71675"/>
            <a:ext cx="162306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9337" dirty="0">
                <a:solidFill>
                  <a:srgbClr val="000000"/>
                </a:solidFill>
                <a:latin typeface="+mj-ea"/>
                <a:ea typeface="+mj-ea"/>
              </a:rPr>
              <a:t>캡스톤 디자인 </a:t>
            </a:r>
            <a:r>
              <a:rPr lang="en-US" altLang="ko-KR" sz="933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- I</a:t>
            </a:r>
            <a:endParaRPr lang="en-US" sz="933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608" y="8014334"/>
            <a:ext cx="2284784" cy="12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201912439 정윤혁</a:t>
            </a:r>
          </a:p>
          <a:p>
            <a:pPr>
              <a:lnSpc>
                <a:spcPts val="3239"/>
              </a:lnSpc>
            </a:pPr>
            <a:r>
              <a:rPr lang="en-US" sz="1799" spc="53" dirty="0">
                <a:solidFill>
                  <a:srgbClr val="000000"/>
                </a:solidFill>
                <a:latin typeface="윤고딕 Bold"/>
                <a:ea typeface="윤고딕 Bold"/>
              </a:rPr>
              <a:t>202012545 차동근</a:t>
            </a:r>
          </a:p>
          <a:p>
            <a:pPr>
              <a:lnSpc>
                <a:spcPts val="3239"/>
              </a:lnSpc>
            </a:pPr>
            <a:endParaRPr lang="en-US" sz="1799" spc="53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1AC0DD5-A280-46F6-5B84-13689AB0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</a:t>
            </a:fld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10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3AC7EA-E723-210F-A778-A3822964F658}"/>
              </a:ext>
            </a:extLst>
          </p:cNvPr>
          <p:cNvGrpSpPr/>
          <p:nvPr/>
        </p:nvGrpSpPr>
        <p:grpSpPr>
          <a:xfrm>
            <a:off x="5714874" y="2705100"/>
            <a:ext cx="11096625" cy="6372225"/>
            <a:chOff x="5714874" y="2705100"/>
            <a:chExt cx="11096625" cy="637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482735-A896-E0B0-FC59-61F114291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874" y="2705100"/>
              <a:ext cx="11096625" cy="637222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E18AD3-D564-CC5D-BB72-8C662B9594B8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9651217C-2FFA-F821-673C-9E99A704B7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808720C-87E3-D22B-C0BB-0116AF14B7F3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3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11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904272-CC3F-5CB4-4C88-C10E0057D5A3}"/>
              </a:ext>
            </a:extLst>
          </p:cNvPr>
          <p:cNvGrpSpPr/>
          <p:nvPr/>
        </p:nvGrpSpPr>
        <p:grpSpPr>
          <a:xfrm>
            <a:off x="5714874" y="2705100"/>
            <a:ext cx="11095038" cy="6367536"/>
            <a:chOff x="5714874" y="2705100"/>
            <a:chExt cx="11095038" cy="6367536"/>
          </a:xfrm>
        </p:grpSpPr>
        <p:pic>
          <p:nvPicPr>
            <p:cNvPr id="1026" name="Picture 2" descr="Electronics 13 00236 g001">
              <a:extLst>
                <a:ext uri="{FF2B5EF4-FFF2-40B4-BE49-F238E27FC236}">
                  <a16:creationId xmlns:a16="http://schemas.microsoft.com/office/drawing/2014/main" id="{4E427688-A9F3-D230-7E26-12EEBE75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74" y="2705100"/>
              <a:ext cx="11095038" cy="636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34F81E5-ADB9-2C9C-F694-3C2E52963E87}"/>
                </a:ext>
              </a:extLst>
            </p:cNvPr>
            <p:cNvGrpSpPr/>
            <p:nvPr/>
          </p:nvGrpSpPr>
          <p:grpSpPr>
            <a:xfrm>
              <a:off x="10820400" y="4686300"/>
              <a:ext cx="1752600" cy="609600"/>
              <a:chOff x="10820400" y="4686300"/>
              <a:chExt cx="1752600" cy="609600"/>
            </a:xfrm>
          </p:grpSpPr>
          <p:cxnSp>
            <p:nvCxnSpPr>
              <p:cNvPr id="6" name="연결선: 꺾임 5">
                <a:extLst>
                  <a:ext uri="{FF2B5EF4-FFF2-40B4-BE49-F238E27FC236}">
                    <a16:creationId xmlns:a16="http://schemas.microsoft.com/office/drawing/2014/main" id="{176981AE-0F26-907C-0507-D3AB6C34E06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820400" y="4991100"/>
                <a:ext cx="1752600" cy="304800"/>
              </a:xfrm>
              <a:prstGeom prst="bentConnector3">
                <a:avLst>
                  <a:gd name="adj1" fmla="val 100000"/>
                </a:avLst>
              </a:prstGeom>
              <a:ln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F4F1461-8F6B-4A10-539A-DC4EE2E79E95}"/>
                  </a:ext>
                </a:extLst>
              </p:cNvPr>
              <p:cNvCxnSpPr/>
              <p:nvPr/>
            </p:nvCxnSpPr>
            <p:spPr>
              <a:xfrm>
                <a:off x="12573000" y="4686300"/>
                <a:ext cx="0" cy="30480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16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12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농작물 감지를 위한 학습용 커스텀 데이터셋 생성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[Tool] : </a:t>
            </a:r>
            <a:r>
              <a:rPr lang="en-US" sz="3600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labelImg</a:t>
            </a:r>
            <a:endParaRPr lang="en-US" sz="3600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8E9A6-37D3-0A2B-8D32-9A812371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2" b="4560"/>
          <a:stretch/>
        </p:blipFill>
        <p:spPr>
          <a:xfrm>
            <a:off x="6248400" y="3695700"/>
            <a:ext cx="1003935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00288D-9750-01AE-2EB6-BBE80360C9FC}"/>
              </a:ext>
            </a:extLst>
          </p:cNvPr>
          <p:cNvSpPr txBox="1"/>
          <p:nvPr/>
        </p:nvSpPr>
        <p:spPr>
          <a:xfrm>
            <a:off x="8153400" y="8695267"/>
            <a:ext cx="679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: [‘class’, </a:t>
            </a:r>
            <a:r>
              <a:rPr lang="en-US" altLang="ko-KR" dirty="0" err="1"/>
              <a:t>x_center_pos</a:t>
            </a:r>
            <a:r>
              <a:rPr lang="en-US" altLang="ko-KR" dirty="0"/>
              <a:t>, </a:t>
            </a:r>
            <a:r>
              <a:rPr lang="en-US" altLang="ko-KR" dirty="0" err="1"/>
              <a:t>y_center_pos</a:t>
            </a:r>
            <a:r>
              <a:rPr lang="en-US" altLang="ko-KR" dirty="0"/>
              <a:t>, </a:t>
            </a:r>
            <a:r>
              <a:rPr lang="en-US" altLang="ko-KR" dirty="0" err="1"/>
              <a:t>Bbox_width</a:t>
            </a:r>
            <a:r>
              <a:rPr lang="en-US" altLang="ko-KR" dirty="0"/>
              <a:t>, </a:t>
            </a:r>
            <a:r>
              <a:rPr lang="en-US" altLang="ko-KR" dirty="0" err="1"/>
              <a:t>Bbox_height</a:t>
            </a:r>
            <a:r>
              <a:rPr lang="en-US" altLang="ko-KR" dirty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84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13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41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커스텀 데이터 학습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4FE49-B87C-80E2-9913-AE542B1F6F08}"/>
              </a:ext>
            </a:extLst>
          </p:cNvPr>
          <p:cNvSpPr txBox="1"/>
          <p:nvPr/>
        </p:nvSpPr>
        <p:spPr>
          <a:xfrm>
            <a:off x="3284489" y="714195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data.yaml</a:t>
            </a:r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7C0F79-C7D8-07A9-8963-D2B257C59375}"/>
              </a:ext>
            </a:extLst>
          </p:cNvPr>
          <p:cNvSpPr/>
          <p:nvPr/>
        </p:nvSpPr>
        <p:spPr>
          <a:xfrm>
            <a:off x="2209800" y="4016722"/>
            <a:ext cx="3246730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fr-FR" altLang="ko-KR" sz="2400">
                <a:solidFill>
                  <a:sysClr val="windowText" lastClr="000000"/>
                </a:solidFill>
              </a:rPr>
              <a:t>train: ./train/images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val: ./valid/images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test: ./test/images</a:t>
            </a:r>
          </a:p>
          <a:p>
            <a:endParaRPr lang="fr-FR" altLang="ko-KR" sz="2400">
              <a:solidFill>
                <a:sysClr val="windowText" lastClr="000000"/>
              </a:solidFill>
            </a:endParaRP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nc: 1</a:t>
            </a:r>
          </a:p>
          <a:p>
            <a:r>
              <a:rPr lang="fr-FR" altLang="ko-KR" sz="2400">
                <a:solidFill>
                  <a:sysClr val="windowText" lastClr="000000"/>
                </a:solidFill>
              </a:rPr>
              <a:t>names: [‘apple']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D7EAA96-14C5-B5CD-CE4E-4D8D1431823D}"/>
              </a:ext>
            </a:extLst>
          </p:cNvPr>
          <p:cNvSpPr/>
          <p:nvPr/>
        </p:nvSpPr>
        <p:spPr>
          <a:xfrm>
            <a:off x="6952887" y="4016722"/>
            <a:ext cx="4382225" cy="31252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sz="2400" dirty="0">
                <a:solidFill>
                  <a:sysClr val="windowText" lastClr="000000"/>
                </a:solidFill>
              </a:rPr>
              <a:t>from 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ultralytics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 import YOLO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model = YOLO(</a:t>
            </a:r>
            <a:r>
              <a:rPr lang="en-US" altLang="ko-KR" sz="2400" dirty="0">
                <a:solidFill>
                  <a:schemeClr val="tx1"/>
                </a:solidFill>
              </a:rPr>
              <a:t>'</a:t>
            </a:r>
            <a:r>
              <a:rPr lang="en-US" altLang="ko-KR" sz="2400" dirty="0" err="1">
                <a:solidFill>
                  <a:srgbClr val="FF0000"/>
                </a:solidFill>
              </a:rPr>
              <a:t>yolov8n.pt</a:t>
            </a:r>
            <a:r>
              <a:rPr lang="en-US" altLang="ko-KR" sz="2400" dirty="0">
                <a:solidFill>
                  <a:schemeClr val="tx1"/>
                </a:solidFill>
              </a:rPr>
              <a:t>')</a:t>
            </a:r>
          </a:p>
          <a:p>
            <a:endParaRPr lang="en-US" altLang="ko-KR" sz="2400" dirty="0">
              <a:solidFill>
                <a:sysClr val="windowText" lastClr="000000"/>
              </a:solidFill>
            </a:endParaRPr>
          </a:p>
          <a:p>
            <a:r>
              <a:rPr lang="en-US" altLang="ko-KR" sz="2400" dirty="0" err="1">
                <a:solidFill>
                  <a:sysClr val="windowText" lastClr="000000"/>
                </a:solidFill>
              </a:rPr>
              <a:t>model.train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(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data="./Dataset/</a:t>
            </a:r>
            <a:r>
              <a:rPr lang="en-US" altLang="ko-KR" sz="2400" dirty="0" err="1">
                <a:solidFill>
                  <a:sysClr val="windowText" lastClr="000000"/>
                </a:solidFill>
              </a:rPr>
              <a:t>data.yaml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", </a:t>
            </a:r>
          </a:p>
          <a:p>
            <a:r>
              <a:rPr lang="en-US" altLang="ko-KR" sz="2400" dirty="0">
                <a:solidFill>
                  <a:sysClr val="windowText" lastClr="000000"/>
                </a:solidFill>
              </a:rPr>
              <a:t>    epochs=60)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F871E-BD55-FACC-54B4-5901418692C9}"/>
              </a:ext>
            </a:extLst>
          </p:cNvPr>
          <p:cNvSpPr txBox="1"/>
          <p:nvPr/>
        </p:nvSpPr>
        <p:spPr>
          <a:xfrm>
            <a:off x="8335670" y="7141954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model_train.py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C9EB2-7E30-B4FF-2057-DDD97BC40C34}"/>
              </a:ext>
            </a:extLst>
          </p:cNvPr>
          <p:cNvSpPr txBox="1"/>
          <p:nvPr/>
        </p:nvSpPr>
        <p:spPr>
          <a:xfrm>
            <a:off x="10972800" y="9635093"/>
            <a:ext cx="649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YOLOv8n.pt : </a:t>
            </a:r>
            <a:r>
              <a:rPr lang="ko-KR" altLang="en-US"/>
              <a:t>초기 모델 및 가중치</a:t>
            </a:r>
            <a:r>
              <a:rPr lang="en-US" altLang="ko-KR"/>
              <a:t>, </a:t>
            </a:r>
            <a:r>
              <a:rPr lang="ko-KR" altLang="en-US">
                <a:hlinkClick r:id="rId3"/>
              </a:rPr>
              <a:t>공식 홈페이지</a:t>
            </a:r>
            <a:r>
              <a:rPr lang="ko-KR" altLang="en-US"/>
              <a:t> 에서 다운로드</a:t>
            </a: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90A1E49F-2EB0-D05C-D0FC-3752BA47073D}"/>
              </a:ext>
            </a:extLst>
          </p:cNvPr>
          <p:cNvSpPr/>
          <p:nvPr/>
        </p:nvSpPr>
        <p:spPr>
          <a:xfrm>
            <a:off x="13107592" y="4858444"/>
            <a:ext cx="636711" cy="1438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2CB9A9-5F69-BCB5-7D6E-5D622D15DB85}"/>
              </a:ext>
            </a:extLst>
          </p:cNvPr>
          <p:cNvSpPr txBox="1"/>
          <p:nvPr/>
        </p:nvSpPr>
        <p:spPr>
          <a:xfrm>
            <a:off x="12028449" y="5113704"/>
            <a:ext cx="107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Output</a:t>
            </a:r>
          </a:p>
          <a:p>
            <a:pPr algn="ctr"/>
            <a:r>
              <a:rPr lang="en-US" altLang="ko-KR" sz="2400" dirty="0"/>
              <a:t>model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BBBFA-4465-981B-4A06-0E7A4070D6CA}"/>
              </a:ext>
            </a:extLst>
          </p:cNvPr>
          <p:cNvSpPr txBox="1"/>
          <p:nvPr/>
        </p:nvSpPr>
        <p:spPr>
          <a:xfrm>
            <a:off x="13923314" y="4501900"/>
            <a:ext cx="1361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Best.pt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CC9C9-3A49-5B39-F6DF-1E6D4BCB9BD0}"/>
              </a:ext>
            </a:extLst>
          </p:cNvPr>
          <p:cNvSpPr txBox="1"/>
          <p:nvPr/>
        </p:nvSpPr>
        <p:spPr>
          <a:xfrm>
            <a:off x="13923314" y="5965628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Last.pt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5A6DE5-16EB-8852-905A-767AAFE248CF}"/>
              </a:ext>
            </a:extLst>
          </p:cNvPr>
          <p:cNvSpPr/>
          <p:nvPr/>
        </p:nvSpPr>
        <p:spPr>
          <a:xfrm rot="20524010">
            <a:off x="4512540" y="6708333"/>
            <a:ext cx="2991639" cy="3070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14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학습 검증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(</a:t>
            </a:r>
            <a:r>
              <a:rPr lang="en-US" altLang="ko-KR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Best.pt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)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자연 식품, 음식, 과일, 사과이(가) 표시된 사진&#10;&#10;자동 생성된 설명">
            <a:extLst>
              <a:ext uri="{FF2B5EF4-FFF2-40B4-BE49-F238E27FC236}">
                <a16:creationId xmlns:a16="http://schemas.microsoft.com/office/drawing/2014/main" id="{802F5BEE-A0BD-81B8-7E03-C2E2A7A3E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659620"/>
            <a:ext cx="609123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과일, 자연 식품, 음식, 사과이(가) 표시된 사진&#10;&#10;자동 생성된 설명">
            <a:extLst>
              <a:ext uri="{FF2B5EF4-FFF2-40B4-BE49-F238E27FC236}">
                <a16:creationId xmlns:a16="http://schemas.microsoft.com/office/drawing/2014/main" id="{BC1CA404-F4D3-8EA5-AF37-A5D8F958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763" y="3659620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109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Conv </a:t>
            </a: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레이어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레이어 검증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9E5771-5141-2142-0071-A23B23C20631}"/>
              </a:ext>
            </a:extLst>
          </p:cNvPr>
          <p:cNvSpPr/>
          <p:nvPr/>
        </p:nvSpPr>
        <p:spPr>
          <a:xfrm>
            <a:off x="1371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[640, 480, 3]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5EA26-EAA4-8E1A-FBF8-D5546FFFE192}"/>
              </a:ext>
            </a:extLst>
          </p:cNvPr>
          <p:cNvSpPr txBox="1"/>
          <p:nvPr/>
        </p:nvSpPr>
        <p:spPr>
          <a:xfrm>
            <a:off x="6095937" y="8496300"/>
            <a:ext cx="609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계산식 </a:t>
            </a:r>
            <a:r>
              <a:rPr lang="en-US" altLang="ko-KR"/>
              <a:t>: ((Width or Height) – kernel + 2 * padding) / stride) + 1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BA9D5-4C1D-6584-36C1-15AB9CD7F62D}"/>
              </a:ext>
            </a:extLst>
          </p:cNvPr>
          <p:cNvSpPr/>
          <p:nvPr/>
        </p:nvSpPr>
        <p:spPr>
          <a:xfrm>
            <a:off x="5562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[320, 240, 32]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5BF844-9ACF-60B9-05AB-51C39FDB0161}"/>
              </a:ext>
            </a:extLst>
          </p:cNvPr>
          <p:cNvSpPr/>
          <p:nvPr/>
        </p:nvSpPr>
        <p:spPr>
          <a:xfrm>
            <a:off x="13944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Final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output</a:t>
            </a:r>
            <a:r>
              <a:rPr lang="ko-KR" altLang="en-US">
                <a:solidFill>
                  <a:sysClr val="windowText" lastClr="000000"/>
                </a:solidFill>
              </a:rPr>
              <a:t> </a:t>
            </a:r>
            <a:r>
              <a:rPr lang="en-US" altLang="ko-KR">
                <a:solidFill>
                  <a:sysClr val="windowText" lastClr="000000"/>
                </a:solidFill>
              </a:rPr>
              <a:t>image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[80, 60, 128]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6EC8EF-E14F-E13C-56BD-AAA8E6024470}"/>
              </a:ext>
            </a:extLst>
          </p:cNvPr>
          <p:cNvSpPr/>
          <p:nvPr/>
        </p:nvSpPr>
        <p:spPr>
          <a:xfrm>
            <a:off x="9753600" y="4413525"/>
            <a:ext cx="3200400" cy="2743200"/>
          </a:xfrm>
          <a:prstGeom prst="rect">
            <a:avLst/>
          </a:prstGeom>
          <a:solidFill>
            <a:srgbClr val="F6F6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input image = [160, 120, 64]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kernel = 3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stride = 2</a:t>
            </a:r>
          </a:p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padding = 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55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소프트웨어 구현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7636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라이다 센서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카메라 구현 및 화면 띄우기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backbone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Object Detect</a:t>
            </a: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9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17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11010900" cy="102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구현 결과</a:t>
            </a:r>
            <a:endParaRPr lang="en-US" altLang="ko-KR" sz="6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3173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4" name="그림 3" descr="실내, 사람, 청량 음료, 컴퓨터이(가) 표시된 사진&#10;&#10;자동 생성된 설명">
            <a:extLst>
              <a:ext uri="{FF2B5EF4-FFF2-40B4-BE49-F238E27FC236}">
                <a16:creationId xmlns:a16="http://schemas.microsoft.com/office/drawing/2014/main" id="{6EC31CBC-AC4D-BD82-72F0-37F23825B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86100"/>
            <a:ext cx="7315626" cy="5486719"/>
          </a:xfrm>
          <a:prstGeom prst="rect">
            <a:avLst/>
          </a:prstGeom>
        </p:spPr>
      </p:pic>
      <p:pic>
        <p:nvPicPr>
          <p:cNvPr id="6" name="그림 5" descr="텍스트, 과일, 음식, 사과이(가) 표시된 사진&#10;&#10;자동 생성된 설명">
            <a:extLst>
              <a:ext uri="{FF2B5EF4-FFF2-40B4-BE49-F238E27FC236}">
                <a16:creationId xmlns:a16="http://schemas.microsoft.com/office/drawing/2014/main" id="{1ACF8AC6-FBEF-89E2-F2D0-353DAFC6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0857917" y="2171859"/>
            <a:ext cx="548672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B47FD0AF-501F-9E7A-3AD6-781A10C5B18E}"/>
              </a:ext>
            </a:extLst>
          </p:cNvPr>
          <p:cNvSpPr txBox="1"/>
          <p:nvPr/>
        </p:nvSpPr>
        <p:spPr>
          <a:xfrm>
            <a:off x="1028700" y="1090098"/>
            <a:ext cx="9372348" cy="101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j-ea"/>
                <a:ea typeface="+mj-ea"/>
              </a:rPr>
              <a:t>일정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9E25600F-F891-5F56-34FA-8C984B316197}"/>
              </a:ext>
            </a:extLst>
          </p:cNvPr>
          <p:cNvSpPr txBox="1">
            <a:spLocks/>
          </p:cNvSpPr>
          <p:nvPr/>
        </p:nvSpPr>
        <p:spPr>
          <a:xfrm>
            <a:off x="15621000" y="9486900"/>
            <a:ext cx="2362200" cy="517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smtClean="0"/>
              <a:pPr/>
              <a:t>18</a:t>
            </a:fld>
            <a:endParaRPr lang="en-US" sz="180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D3523A9-5EE5-5A2D-2F33-4687E2F1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970108"/>
              </p:ext>
            </p:extLst>
          </p:nvPr>
        </p:nvGraphicFramePr>
        <p:xfrm>
          <a:off x="2590800" y="2999865"/>
          <a:ext cx="13487107" cy="5932890"/>
        </p:xfrm>
        <a:graphic>
          <a:graphicData uri="http://schemas.openxmlformats.org/drawingml/2006/table">
            <a:tbl>
              <a:tblPr/>
              <a:tblGrid>
                <a:gridCol w="2085064">
                  <a:extLst>
                    <a:ext uri="{9D8B030D-6E8A-4147-A177-3AD203B41FA5}">
                      <a16:colId xmlns:a16="http://schemas.microsoft.com/office/drawing/2014/main" val="2737811147"/>
                    </a:ext>
                  </a:extLst>
                </a:gridCol>
                <a:gridCol w="2573387">
                  <a:extLst>
                    <a:ext uri="{9D8B030D-6E8A-4147-A177-3AD203B41FA5}">
                      <a16:colId xmlns:a16="http://schemas.microsoft.com/office/drawing/2014/main" val="4088626177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3050296482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3009446279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1267921690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3867567815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3163883857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3720715182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3847967568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2622314157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2607511366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1642865619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866574922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4192775497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200803913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3211799418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1802132432"/>
                    </a:ext>
                  </a:extLst>
                </a:gridCol>
                <a:gridCol w="551791">
                  <a:extLst>
                    <a:ext uri="{9D8B030D-6E8A-4147-A177-3AD203B41FA5}">
                      <a16:colId xmlns:a16="http://schemas.microsoft.com/office/drawing/2014/main" val="1042628747"/>
                    </a:ext>
                  </a:extLst>
                </a:gridCol>
              </a:tblGrid>
              <a:tr h="543403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세부 작업</a:t>
                      </a:r>
                      <a:endParaRPr kumimoji="0" lang="en-US" altLang="ko-KR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ko-KR" altLang="en-US" sz="3600"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7</a:t>
                      </a:r>
                      <a:r>
                        <a:rPr kumimoji="0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/>
                        </a:gs>
                        <a:gs pos="100000">
                          <a:srgbClr val="DDDDDD">
                            <a:gamma/>
                            <a:shade val="89020"/>
                            <a:invGamma/>
                          </a:srgb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9</a:t>
                      </a: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474"/>
                  </a:ext>
                </a:extLst>
              </a:tr>
              <a:tr h="405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13</a:t>
                      </a:r>
                      <a:r>
                        <a:rPr kumimoji="0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17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18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19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20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21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22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23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24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25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26</a:t>
                      </a: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011935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자료조사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OV7670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00008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이미지 처리 알고리즘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(YOLOv8n, SW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7792"/>
                  </a:ext>
                </a:extLst>
              </a:tr>
              <a:tr h="54854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소프트웨어 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90721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33639"/>
                  </a:ext>
                </a:extLst>
              </a:tr>
              <a:tr h="548540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FPGA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구현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라이다 센서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456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카메라 구현 및 화면 띄우기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596622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YOLOv8n </a:t>
                      </a:r>
                      <a:r>
                        <a:rPr kumimoji="0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BackBone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862023"/>
                  </a:ext>
                </a:extLst>
              </a:tr>
              <a:tr h="5485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Object Detect</a:t>
                      </a: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48472"/>
                  </a:ext>
                </a:extLst>
              </a:tr>
              <a:tr h="54854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7AC2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54000" marR="54000" marT="54000" marB="54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07090"/>
                  </a:ext>
                </a:extLst>
              </a:tr>
            </a:tbl>
          </a:graphicData>
        </a:graphic>
      </p:graphicFrame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2C88935-DA4E-B715-AC88-3D1E12F76987}"/>
              </a:ext>
            </a:extLst>
          </p:cNvPr>
          <p:cNvSpPr>
            <a:spLocks/>
          </p:cNvSpPr>
          <p:nvPr/>
        </p:nvSpPr>
        <p:spPr bwMode="auto">
          <a:xfrm>
            <a:off x="7246142" y="4113637"/>
            <a:ext cx="10795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99D9FB2-2735-2389-2BDD-D765D631A02D}"/>
              </a:ext>
            </a:extLst>
          </p:cNvPr>
          <p:cNvSpPr>
            <a:spLocks/>
          </p:cNvSpPr>
          <p:nvPr/>
        </p:nvSpPr>
        <p:spPr bwMode="auto">
          <a:xfrm>
            <a:off x="7255667" y="4686300"/>
            <a:ext cx="10795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69698B1-693E-6CC5-3A87-A6F3ABF5DEEC}"/>
              </a:ext>
            </a:extLst>
          </p:cNvPr>
          <p:cNvSpPr>
            <a:spLocks/>
          </p:cNvSpPr>
          <p:nvPr/>
        </p:nvSpPr>
        <p:spPr bwMode="auto">
          <a:xfrm>
            <a:off x="9463086" y="5258962"/>
            <a:ext cx="1087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82A5ACB-6D4B-37CF-8A50-04B9B7D10E43}"/>
              </a:ext>
            </a:extLst>
          </p:cNvPr>
          <p:cNvSpPr>
            <a:spLocks/>
          </p:cNvSpPr>
          <p:nvPr/>
        </p:nvSpPr>
        <p:spPr bwMode="auto">
          <a:xfrm>
            <a:off x="9463086" y="5791358"/>
            <a:ext cx="1087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4CCF1B9-D1F4-CB38-F8DE-D7E412AC4321}"/>
              </a:ext>
            </a:extLst>
          </p:cNvPr>
          <p:cNvSpPr>
            <a:spLocks/>
          </p:cNvSpPr>
          <p:nvPr/>
        </p:nvSpPr>
        <p:spPr bwMode="auto">
          <a:xfrm>
            <a:off x="10565604" y="6323754"/>
            <a:ext cx="1087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19997A3-99D2-1785-C1FB-51BA711AC227}"/>
              </a:ext>
            </a:extLst>
          </p:cNvPr>
          <p:cNvSpPr>
            <a:spLocks/>
          </p:cNvSpPr>
          <p:nvPr/>
        </p:nvSpPr>
        <p:spPr bwMode="auto">
          <a:xfrm>
            <a:off x="7255667" y="5258963"/>
            <a:ext cx="10795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31A5159-E5EA-B2A6-518A-35D457B765B9}"/>
              </a:ext>
            </a:extLst>
          </p:cNvPr>
          <p:cNvSpPr>
            <a:spLocks/>
          </p:cNvSpPr>
          <p:nvPr/>
        </p:nvSpPr>
        <p:spPr bwMode="auto">
          <a:xfrm>
            <a:off x="7255667" y="5831626"/>
            <a:ext cx="1087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EA06528-B012-AE16-F13F-3F1994E243F9}"/>
              </a:ext>
            </a:extLst>
          </p:cNvPr>
          <p:cNvSpPr>
            <a:spLocks/>
          </p:cNvSpPr>
          <p:nvPr/>
        </p:nvSpPr>
        <p:spPr bwMode="auto">
          <a:xfrm>
            <a:off x="10564254" y="6936684"/>
            <a:ext cx="1087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98F0DD7-DCAA-D28E-A558-940023F7510C}"/>
              </a:ext>
            </a:extLst>
          </p:cNvPr>
          <p:cNvSpPr>
            <a:spLocks/>
          </p:cNvSpPr>
          <p:nvPr/>
        </p:nvSpPr>
        <p:spPr bwMode="auto">
          <a:xfrm>
            <a:off x="11115615" y="7469080"/>
            <a:ext cx="386435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308B45A-3BEF-AA2E-F266-5B3F6A6CFD62}"/>
              </a:ext>
            </a:extLst>
          </p:cNvPr>
          <p:cNvSpPr>
            <a:spLocks/>
          </p:cNvSpPr>
          <p:nvPr/>
        </p:nvSpPr>
        <p:spPr bwMode="auto">
          <a:xfrm>
            <a:off x="14979966" y="8572500"/>
            <a:ext cx="1087200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E6AA91F-991B-AC51-6458-0D30A568BEBD}"/>
              </a:ext>
            </a:extLst>
          </p:cNvPr>
          <p:cNvSpPr>
            <a:spLocks/>
          </p:cNvSpPr>
          <p:nvPr/>
        </p:nvSpPr>
        <p:spPr bwMode="auto">
          <a:xfrm>
            <a:off x="12774062" y="8001476"/>
            <a:ext cx="2205903" cy="25199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08000" rIns="216000" bIns="108000"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668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목차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7C4E2-EFBC-6ECB-2E08-C37FD49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z="1800" smtClean="0"/>
              <a:pPr/>
              <a:t>2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7C48FC-D1D1-E870-18C2-AE3BD3CE5422}"/>
              </a:ext>
            </a:extLst>
          </p:cNvPr>
          <p:cNvSpPr txBox="1"/>
          <p:nvPr/>
        </p:nvSpPr>
        <p:spPr>
          <a:xfrm>
            <a:off x="1752600" y="2086790"/>
            <a:ext cx="16535400" cy="4288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일정</a:t>
            </a: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>
              <a:lnSpc>
                <a:spcPts val="8686"/>
              </a:lnSpc>
            </a:pPr>
            <a:endParaRPr lang="en-US" altLang="ko-KR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8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0098"/>
            <a:ext cx="9372348" cy="10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C4E199E3-D7CE-2E27-442A-B36F2808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3</a:t>
            </a:fld>
            <a:endParaRPr lang="en-US" sz="180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3CCBD73E-50DB-05F9-12E1-D07B81C12EFC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문제 상황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A7198B1-A849-4CD6-73B2-BD4135881809}"/>
              </a:ext>
            </a:extLst>
          </p:cNvPr>
          <p:cNvSpPr txBox="1"/>
          <p:nvPr/>
        </p:nvSpPr>
        <p:spPr>
          <a:xfrm>
            <a:off x="2462504" y="3271141"/>
            <a:ext cx="13738273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농작물 수확 시기 판단이 어려움</a:t>
            </a: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endParaRPr lang="en-US" altLang="ko-KR" sz="2616" b="1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ko-KR" altLang="en-US" sz="2616" b="1">
                <a:solidFill>
                  <a:srgbClr val="000000"/>
                </a:solidFill>
                <a:latin typeface="+mn-ea"/>
              </a:rPr>
              <a:t>일관성 있는 품질로 관리하는 것이 어려움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28700" y="1090098"/>
            <a:ext cx="9372348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F8EB7-DACB-2CB1-F0AD-DB02EBDC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4</a:t>
            </a:fld>
            <a:endParaRPr lang="en-US" sz="180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12CBFEE-A229-B3BD-FEE8-FBDD18E611BF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해결 방안 및 구현 기능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DBCF32C-BC0D-768E-3929-0EBFCEB3368F}"/>
              </a:ext>
            </a:extLst>
          </p:cNvPr>
          <p:cNvSpPr txBox="1"/>
          <p:nvPr/>
        </p:nvSpPr>
        <p:spPr>
          <a:xfrm>
            <a:off x="2462504" y="3271141"/>
            <a:ext cx="13738273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62"/>
              </a:lnSpc>
              <a:buFont typeface="Arial" panose="020B0604020202020204" pitchFamily="34" charset="0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+mn-ea"/>
              </a:rPr>
              <a:t>FPGA</a:t>
            </a:r>
            <a:r>
              <a:rPr lang="ko-KR" altLang="en-US" sz="2800" b="1">
                <a:solidFill>
                  <a:srgbClr val="000000"/>
                </a:solidFill>
                <a:latin typeface="+mn-ea"/>
              </a:rPr>
              <a:t> 기반 농작물 크기 인식 및 수확 판별 시스템 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5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시스템 구성도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7BC7-CB83-1F4E-C14B-4C48EBB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4862231"/>
            <a:ext cx="2362200" cy="2362200"/>
          </a:xfrm>
          <a:prstGeom prst="rect">
            <a:avLst/>
          </a:prstGeom>
        </p:spPr>
      </p:pic>
      <p:pic>
        <p:nvPicPr>
          <p:cNvPr id="1032" name="Picture 8" descr="Camera Module png images | PNGWing">
            <a:extLst>
              <a:ext uri="{FF2B5EF4-FFF2-40B4-BE49-F238E27FC236}">
                <a16:creationId xmlns:a16="http://schemas.microsoft.com/office/drawing/2014/main" id="{6AB32829-7E5C-E064-8A66-8D219ED5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4" b="89773" l="10000" r="90000">
                        <a14:foregroundMark x1="49783" y1="10227" x2="49783" y2="10227"/>
                        <a14:foregroundMark x1="55000" y1="7008" x2="55000" y2="7008"/>
                        <a14:foregroundMark x1="66630" y1="1894" x2="66630" y2="1894"/>
                        <a14:backgroundMark x1="46196" y1="82765" x2="46196" y2="82765"/>
                        <a14:backgroundMark x1="46087" y1="83523" x2="46087" y2="83523"/>
                        <a14:backgroundMark x1="34348" y1="85038" x2="47174" y2="82008"/>
                        <a14:backgroundMark x1="35109" y1="86174" x2="43913" y2="8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61" y="5080405"/>
            <a:ext cx="398318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dr, electronics, parts, ram, ram ddr icon - Download on Iconfinder">
            <a:extLst>
              <a:ext uri="{FF2B5EF4-FFF2-40B4-BE49-F238E27FC236}">
                <a16:creationId xmlns:a16="http://schemas.microsoft.com/office/drawing/2014/main" id="{D0BDC959-8AF7-02BC-8515-D11F0A81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972300"/>
            <a:ext cx="1150721" cy="11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326EC7-C1AF-97E7-FD97-3EBC7E256B52}"/>
              </a:ext>
            </a:extLst>
          </p:cNvPr>
          <p:cNvGrpSpPr/>
          <p:nvPr/>
        </p:nvGrpSpPr>
        <p:grpSpPr>
          <a:xfrm>
            <a:off x="12418268" y="4862231"/>
            <a:ext cx="2597467" cy="2807635"/>
            <a:chOff x="12418268" y="4862231"/>
            <a:chExt cx="2597467" cy="28076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769833-3638-0E0D-C4BE-45CBCF39D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05" b="96591" l="1946" r="98833">
                          <a14:foregroundMark x1="3891" y1="3409" x2="1946" y2="13068"/>
                          <a14:foregroundMark x1="15175" y1="68182" x2="22568" y2="80682"/>
                          <a14:foregroundMark x1="4280" y1="69886" x2="30350" y2="67614"/>
                          <a14:foregroundMark x1="30350" y1="67614" x2="79377" y2="75568"/>
                          <a14:foregroundMark x1="79377" y1="75568" x2="11284" y2="83523"/>
                          <a14:foregroundMark x1="11284" y1="83523" x2="7393" y2="75568"/>
                          <a14:foregroundMark x1="87549" y1="81250" x2="54864" y2="89773"/>
                          <a14:foregroundMark x1="54864" y1="89773" x2="20233" y2="82955"/>
                          <a14:foregroundMark x1="20233" y1="82955" x2="79767" y2="73295"/>
                          <a14:foregroundMark x1="79767" y1="73295" x2="93385" y2="87500"/>
                          <a14:foregroundMark x1="92996" y1="75000" x2="95331" y2="26136"/>
                          <a14:foregroundMark x1="97276" y1="3977" x2="88327" y2="3977"/>
                          <a14:foregroundMark x1="88327" y1="14773" x2="80545" y2="15909"/>
                          <a14:foregroundMark x1="64202" y1="19318" x2="54086" y2="19318"/>
                          <a14:foregroundMark x1="47860" y1="19318" x2="47860" y2="19318"/>
                          <a14:foregroundMark x1="36187" y1="17614" x2="32296" y2="17614"/>
                          <a14:foregroundMark x1="10895" y1="10795" x2="5058" y2="9659"/>
                          <a14:foregroundMark x1="7393" y1="1705" x2="13230" y2="27273"/>
                          <a14:foregroundMark x1="4669" y1="6250" x2="31907" y2="4545"/>
                          <a14:foregroundMark x1="31907" y1="4545" x2="77821" y2="14205"/>
                          <a14:foregroundMark x1="77821" y1="14205" x2="24514" y2="23864"/>
                          <a14:foregroundMark x1="24514" y1="23864" x2="62257" y2="9091"/>
                          <a14:foregroundMark x1="62257" y1="9091" x2="44747" y2="30682"/>
                          <a14:foregroundMark x1="44747" y1="30682" x2="53307" y2="61932"/>
                          <a14:foregroundMark x1="53307" y1="61932" x2="6226" y2="96591"/>
                          <a14:foregroundMark x1="6226" y1="96591" x2="6226" y2="96591"/>
                          <a14:foregroundMark x1="18288" y1="66477" x2="31128" y2="67045"/>
                          <a14:foregroundMark x1="89105" y1="85227" x2="96887" y2="87500"/>
                          <a14:foregroundMark x1="98833" y1="86364" x2="98054" y2="89773"/>
                          <a14:backgroundMark x1="778" y1="1136" x2="778" y2="1136"/>
                          <a14:backgroundMark x1="1167" y1="98864" x2="1167" y2="98864"/>
                          <a14:backgroundMark x1="99222" y1="98864" x2="99222" y2="98864"/>
                          <a14:backgroundMark x1="99222" y1="1136" x2="99222" y2="1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93040" y="5205131"/>
              <a:ext cx="2447925" cy="1676400"/>
            </a:xfrm>
            <a:prstGeom prst="rect">
              <a:avLst/>
            </a:prstGeom>
          </p:spPr>
        </p:pic>
        <p:pic>
          <p:nvPicPr>
            <p:cNvPr id="1038" name="Picture 14" descr="Monitor - Free technology icons">
              <a:extLst>
                <a:ext uri="{FF2B5EF4-FFF2-40B4-BE49-F238E27FC236}">
                  <a16:creationId xmlns:a16="http://schemas.microsoft.com/office/drawing/2014/main" id="{0A048D62-86EE-E065-2B67-AD034893C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8268" y="4862231"/>
              <a:ext cx="2597467" cy="28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A00C2E-2DFB-5D0D-843F-923C138CE7C2}"/>
              </a:ext>
            </a:extLst>
          </p:cNvPr>
          <p:cNvCxnSpPr/>
          <p:nvPr/>
        </p:nvCxnSpPr>
        <p:spPr>
          <a:xfrm>
            <a:off x="64770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32F240A-8CED-18D2-FBBF-66ACB3332BC5}"/>
              </a:ext>
            </a:extLst>
          </p:cNvPr>
          <p:cNvCxnSpPr/>
          <p:nvPr/>
        </p:nvCxnSpPr>
        <p:spPr>
          <a:xfrm>
            <a:off x="10210800" y="6134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7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6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주제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BC6EEE9-F784-64C0-70EA-D0470CF51B80}"/>
              </a:ext>
            </a:extLst>
          </p:cNvPr>
          <p:cNvSpPr txBox="1"/>
          <p:nvPr/>
        </p:nvSpPr>
        <p:spPr>
          <a:xfrm>
            <a:off x="1752600" y="208679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필요 기술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95165-71A5-176F-9218-8F7AAE5784F6}"/>
              </a:ext>
            </a:extLst>
          </p:cNvPr>
          <p:cNvSpPr txBox="1"/>
          <p:nvPr/>
        </p:nvSpPr>
        <p:spPr>
          <a:xfrm>
            <a:off x="11277600" y="872640"/>
            <a:ext cx="112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Verilog</a:t>
            </a:r>
          </a:p>
          <a:p>
            <a:r>
              <a:rPr lang="en-US" altLang="ko-KR"/>
              <a:t>Python</a:t>
            </a:r>
          </a:p>
          <a:p>
            <a:r>
              <a:rPr lang="en-US" altLang="ko-KR"/>
              <a:t>Modelsim</a:t>
            </a:r>
          </a:p>
          <a:p>
            <a:r>
              <a:rPr lang="en-US" altLang="ko-KR"/>
              <a:t>Quartus</a:t>
            </a:r>
          </a:p>
          <a:p>
            <a:endParaRPr lang="en-US" altLang="ko-KR"/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52F2174-13A7-C746-B82F-A71A41361208}"/>
              </a:ext>
            </a:extLst>
          </p:cNvPr>
          <p:cNvSpPr/>
          <p:nvPr/>
        </p:nvSpPr>
        <p:spPr>
          <a:xfrm>
            <a:off x="11672203" y="4557318"/>
            <a:ext cx="1259145" cy="1007730"/>
          </a:xfrm>
          <a:custGeom>
            <a:avLst/>
            <a:gdLst/>
            <a:ahLst/>
            <a:cxnLst/>
            <a:rect l="l" t="t" r="r" b="b"/>
            <a:pathLst>
              <a:path w="1259145" h="1007730">
                <a:moveTo>
                  <a:pt x="0" y="0"/>
                </a:moveTo>
                <a:lnTo>
                  <a:pt x="1259145" y="0"/>
                </a:lnTo>
                <a:lnTo>
                  <a:pt x="1259145" y="1007731"/>
                </a:lnTo>
                <a:lnTo>
                  <a:pt x="0" y="100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54" b="-129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D92957D4-B71E-1B7A-9C7E-FEA38AF7030C}"/>
              </a:ext>
            </a:extLst>
          </p:cNvPr>
          <p:cNvSpPr/>
          <p:nvPr/>
        </p:nvSpPr>
        <p:spPr>
          <a:xfrm>
            <a:off x="11676028" y="7395706"/>
            <a:ext cx="1255320" cy="1007792"/>
          </a:xfrm>
          <a:custGeom>
            <a:avLst/>
            <a:gdLst/>
            <a:ahLst/>
            <a:cxnLst/>
            <a:rect l="l" t="t" r="r" b="b"/>
            <a:pathLst>
              <a:path w="1255320" h="1007792">
                <a:moveTo>
                  <a:pt x="0" y="0"/>
                </a:moveTo>
                <a:lnTo>
                  <a:pt x="1255319" y="0"/>
                </a:lnTo>
                <a:lnTo>
                  <a:pt x="1255319" y="1007792"/>
                </a:lnTo>
                <a:lnTo>
                  <a:pt x="0" y="1007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99" b="91971" l="4094" r="92982">
                          <a14:foregroundMark x1="11696" y1="86861" x2="11696" y2="86861"/>
                          <a14:foregroundMark x1="11111" y1="85401" x2="10526" y2="89051"/>
                          <a14:foregroundMark x1="11111" y1="91971" x2="8187" y2="91241"/>
                          <a14:foregroundMark x1="5263" y1="88321" x2="4094" y2="84672"/>
                          <a14:foregroundMark x1="5848" y1="84672" x2="7018" y2="83212"/>
                          <a14:foregroundMark x1="15789" y1="83212" x2="21637" y2="84672"/>
                          <a14:foregroundMark x1="21053" y1="83212" x2="22807" y2="83212"/>
                          <a14:foregroundMark x1="22222" y1="82482" x2="23392" y2="82482"/>
                          <a14:foregroundMark x1="26316" y1="91971" x2="32164" y2="91241"/>
                          <a14:foregroundMark x1="29825" y1="83942" x2="29240" y2="83212"/>
                          <a14:foregroundMark x1="38596" y1="83212" x2="39181" y2="90511"/>
                          <a14:foregroundMark x1="39181" y1="83212" x2="40351" y2="88321"/>
                          <a14:foregroundMark x1="49123" y1="83212" x2="55556" y2="83212"/>
                          <a14:foregroundMark x1="52047" y1="85401" x2="52632" y2="90511"/>
                          <a14:foregroundMark x1="50877" y1="86131" x2="50877" y2="89781"/>
                          <a14:foregroundMark x1="60234" y1="83942" x2="66082" y2="83212"/>
                          <a14:foregroundMark x1="75439" y1="83212" x2="70760" y2="89781"/>
                          <a14:foregroundMark x1="78947" y1="83942" x2="78947" y2="83942"/>
                          <a14:foregroundMark x1="85380" y1="83212" x2="85380" y2="89781"/>
                          <a14:foregroundMark x1="92398" y1="83212" x2="91813" y2="89781"/>
                          <a14:foregroundMark x1="91813" y1="89781" x2="92398" y2="91241"/>
                          <a14:foregroundMark x1="92398" y1="89781" x2="92982" y2="90511"/>
                          <a14:foregroundMark x1="92398" y1="87591" x2="92398" y2="87591"/>
                          <a14:foregroundMark x1="61988" y1="75182" x2="63158" y2="75912"/>
                          <a14:foregroundMark x1="69006" y1="65693" x2="69006" y2="65693"/>
                          <a14:foregroundMark x1="69591" y1="62044" x2="69591" y2="62044"/>
                          <a14:foregroundMark x1="70760" y1="59854" x2="70760" y2="59854"/>
                          <a14:foregroundMark x1="90643" y1="83212" x2="90643" y2="83212"/>
                          <a14:foregroundMark x1="86550" y1="82482" x2="86550" y2="82482"/>
                          <a14:foregroundMark x1="85965" y1="90511" x2="85965" y2="905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3584B219-797E-42D9-5AD4-B9EE499C327A}"/>
              </a:ext>
            </a:extLst>
          </p:cNvPr>
          <p:cNvSpPr txBox="1"/>
          <p:nvPr/>
        </p:nvSpPr>
        <p:spPr>
          <a:xfrm>
            <a:off x="13204564" y="4740532"/>
            <a:ext cx="202210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45FBFB1-C890-51AF-1B4C-5EB070F0356C}"/>
              </a:ext>
            </a:extLst>
          </p:cNvPr>
          <p:cNvSpPr txBox="1"/>
          <p:nvPr/>
        </p:nvSpPr>
        <p:spPr>
          <a:xfrm>
            <a:off x="13201100" y="7638120"/>
            <a:ext cx="2022100" cy="52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Quartus II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73E18E-2292-5D22-31E9-A41F8C54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11335"/>
            <a:ext cx="4710881" cy="1717509"/>
          </a:xfrm>
          <a:prstGeom prst="rect">
            <a:avLst/>
          </a:prstGeom>
        </p:spPr>
      </p:pic>
      <p:pic>
        <p:nvPicPr>
          <p:cNvPr id="24" name="Picture 2" descr="Neural Network Icon Vector Art, Icons, and Graphics for Free Download">
            <a:extLst>
              <a:ext uri="{FF2B5EF4-FFF2-40B4-BE49-F238E27FC236}">
                <a16:creationId xmlns:a16="http://schemas.microsoft.com/office/drawing/2014/main" id="{8AB42366-F431-0D6E-ADC9-621DE924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440362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EA66D2F-22C1-D3F5-D1C3-84266C4922D3}"/>
              </a:ext>
            </a:extLst>
          </p:cNvPr>
          <p:cNvSpPr txBox="1"/>
          <p:nvPr/>
        </p:nvSpPr>
        <p:spPr>
          <a:xfrm>
            <a:off x="3108565" y="7915170"/>
            <a:ext cx="5460519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499"/>
              </a:lnSpc>
            </a:pP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7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최종 목표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42A0C03-1DD6-867E-4EBF-1D3FC8C53FD5}"/>
              </a:ext>
            </a:extLst>
          </p:cNvPr>
          <p:cNvSpPr txBox="1"/>
          <p:nvPr/>
        </p:nvSpPr>
        <p:spPr>
          <a:xfrm>
            <a:off x="1028700" y="2118880"/>
            <a:ext cx="16535400" cy="975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수확 가능한 사과를 실시간으로 찾기 </a:t>
            </a:r>
            <a:r>
              <a:rPr lang="en-US" altLang="ko-KR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– FPGA &amp; OV7670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842CD3-227A-DF49-4458-1F2775282981}"/>
              </a:ext>
            </a:extLst>
          </p:cNvPr>
          <p:cNvSpPr txBox="1"/>
          <p:nvPr/>
        </p:nvSpPr>
        <p:spPr>
          <a:xfrm>
            <a:off x="914400" y="3304386"/>
            <a:ext cx="9144000" cy="106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5000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기대 효과</a:t>
            </a:r>
            <a:endParaRPr lang="en-US" altLang="ko-KR" sz="5000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BA87AEA3-4180-93BE-9BFF-9003E4B9BA02}"/>
              </a:ext>
            </a:extLst>
          </p:cNvPr>
          <p:cNvSpPr txBox="1"/>
          <p:nvPr/>
        </p:nvSpPr>
        <p:spPr>
          <a:xfrm>
            <a:off x="1579179" y="5324072"/>
            <a:ext cx="13738273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662"/>
              </a:lnSpc>
              <a:buFont typeface="Wingdings" panose="05000000000000000000" pitchFamily="2" charset="2"/>
              <a:buChar char="u"/>
            </a:pP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FPGA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소형 칩을 사용하여 부피</a:t>
            </a:r>
            <a:r>
              <a:rPr lang="en-US" altLang="ko-KR" sz="2616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616" b="1" dirty="0">
                <a:solidFill>
                  <a:srgbClr val="000000"/>
                </a:solidFill>
                <a:latin typeface="+mn-ea"/>
              </a:rPr>
              <a:t>면적 감소</a:t>
            </a:r>
            <a:endParaRPr lang="en-US" altLang="ko-KR" sz="2616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8AE1BED-D626-712A-F34E-CA71FFF359EB}"/>
              </a:ext>
            </a:extLst>
          </p:cNvPr>
          <p:cNvSpPr txBox="1"/>
          <p:nvPr/>
        </p:nvSpPr>
        <p:spPr>
          <a:xfrm>
            <a:off x="1028700" y="4188430"/>
            <a:ext cx="16535400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Arial" panose="020B0604020202020204" pitchFamily="34" charset="0"/>
              <a:buChar char="•"/>
            </a:pPr>
            <a:r>
              <a:rPr lang="ko-KR" alt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경량화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8</a:t>
            </a:fld>
            <a:endParaRPr lang="en-US" sz="180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7E49ABC-6BC3-2C16-95A7-969879F532A1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ko-KR" altLang="en-US" sz="6204" b="1" spc="217" dirty="0">
                <a:solidFill>
                  <a:srgbClr val="000000"/>
                </a:solidFill>
                <a:latin typeface="+mn-ea"/>
                <a:cs typeface="Gotham" panose="020B0600000101010101" charset="0"/>
              </a:rPr>
              <a:t>사용할 알고리즘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 err="1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</a:t>
            </a: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 dirty="0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Stereo Vision</a:t>
            </a:r>
          </a:p>
        </p:txBody>
      </p:sp>
    </p:spTree>
    <p:extLst>
      <p:ext uri="{BB962C8B-B14F-4D97-AF65-F5344CB8AC3E}">
        <p14:creationId xmlns:p14="http://schemas.microsoft.com/office/powerpoint/2010/main" val="25961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FE26B0ED-6F6A-6A64-9551-34681A01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486900"/>
            <a:ext cx="2362200" cy="517525"/>
          </a:xfrm>
        </p:spPr>
        <p:txBody>
          <a:bodyPr/>
          <a:lstStyle/>
          <a:p>
            <a:fld id="{B6F15528-21DE-4FAA-801E-634DDDAF4B2B}" type="slidenum">
              <a:rPr lang="en-US" sz="1800" smtClean="0"/>
              <a:pPr/>
              <a:t>9</a:t>
            </a:fld>
            <a:endParaRPr lang="en-US" sz="180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A8545EF-945E-B2BA-7A75-2C6EA706FAF8}"/>
              </a:ext>
            </a:extLst>
          </p:cNvPr>
          <p:cNvSpPr txBox="1"/>
          <p:nvPr/>
        </p:nvSpPr>
        <p:spPr>
          <a:xfrm>
            <a:off x="1028700" y="2118880"/>
            <a:ext cx="16535400" cy="445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8686"/>
              </a:lnSpc>
              <a:buFont typeface="Wingdings" panose="05000000000000000000" pitchFamily="2" charset="2"/>
              <a:buChar char="l"/>
            </a:pPr>
            <a:r>
              <a:rPr 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YOLOv8n </a:t>
            </a:r>
            <a:r>
              <a:rPr lang="ko-KR" altLang="en-US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란</a:t>
            </a:r>
            <a:r>
              <a:rPr lang="en-US" altLang="ko-KR" sz="3600" b="1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?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200">
                <a:latin typeface="+mn-ea"/>
              </a:rPr>
              <a:t>YOLO (You Only Look Once) </a:t>
            </a:r>
            <a:r>
              <a:rPr lang="ko-KR" altLang="en-US" sz="3200">
                <a:latin typeface="+mn-ea"/>
              </a:rPr>
              <a:t>객체 감지 모델</a:t>
            </a:r>
            <a:endParaRPr lang="en-US" altLang="ko-KR" sz="3200">
              <a:latin typeface="+mn-ea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altLang="ko-KR" sz="2800">
                <a:latin typeface="+mn-ea"/>
              </a:rPr>
              <a:t>YOLOv8 </a:t>
            </a:r>
            <a:r>
              <a:rPr lang="ko-KR" altLang="en-US" sz="2800">
                <a:latin typeface="+mn-ea"/>
              </a:rPr>
              <a:t>모델 중 가장 작은 모델</a:t>
            </a:r>
            <a:endParaRPr lang="en-US" altLang="ko-KR" sz="2800"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객체를 한 번만 보고 감지하는 것이 특징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spc="217">
                <a:solidFill>
                  <a:srgbClr val="000000"/>
                </a:solidFill>
                <a:latin typeface="+mj-ea"/>
                <a:ea typeface="+mj-ea"/>
                <a:cs typeface="Gotham" panose="020B0600000101010101" charset="0"/>
              </a:rPr>
              <a:t>속도가 빨라 실시간 처리에 적합</a:t>
            </a:r>
            <a:endParaRPr lang="en-US" altLang="ko-KR" sz="3200" spc="217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  <a:p>
            <a:pPr marL="1028700" lvl="1" indent="-571500">
              <a:lnSpc>
                <a:spcPts val="8686"/>
              </a:lnSpc>
              <a:buFont typeface="Wingdings" panose="05000000000000000000" pitchFamily="2" charset="2"/>
              <a:buChar char="§"/>
            </a:pPr>
            <a:endParaRPr lang="en-US" sz="3600" b="1" spc="217" dirty="0">
              <a:solidFill>
                <a:srgbClr val="000000"/>
              </a:solidFill>
              <a:latin typeface="+mj-ea"/>
              <a:ea typeface="+mj-ea"/>
              <a:cs typeface="Gotham" panose="020B0600000101010101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76E8561-BF4C-6209-4260-3B88F6355A33}"/>
              </a:ext>
            </a:extLst>
          </p:cNvPr>
          <p:cNvSpPr txBox="1"/>
          <p:nvPr/>
        </p:nvSpPr>
        <p:spPr>
          <a:xfrm>
            <a:off x="1028700" y="1090098"/>
            <a:ext cx="937234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6"/>
              </a:lnSpc>
            </a:pPr>
            <a:r>
              <a:rPr lang="en-US" sz="6204" b="1" spc="217">
                <a:solidFill>
                  <a:srgbClr val="000000"/>
                </a:solidFill>
                <a:latin typeface="+mn-ea"/>
                <a:cs typeface="Gotham" panose="020B0600000101010101" charset="0"/>
              </a:rPr>
              <a:t>YOLOv8n</a:t>
            </a:r>
            <a:endParaRPr lang="en-US" sz="6204" b="1" spc="217" dirty="0">
              <a:solidFill>
                <a:srgbClr val="000000"/>
              </a:solidFill>
              <a:latin typeface="+mn-ea"/>
              <a:cs typeface="Gotham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55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480</Words>
  <Application>Microsoft Office PowerPoint</Application>
  <PresentationFormat>사용자 지정</PresentationFormat>
  <Paragraphs>160</Paragraphs>
  <Slides>18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Wingdings</vt:lpstr>
      <vt:lpstr>맑은 고딕</vt:lpstr>
      <vt:lpstr>Times New Roman</vt:lpstr>
      <vt:lpstr>윤고딕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PC</dc:creator>
  <cp:lastModifiedBy>K K</cp:lastModifiedBy>
  <cp:revision>35</cp:revision>
  <dcterms:created xsi:type="dcterms:W3CDTF">2006-08-16T00:00:00Z</dcterms:created>
  <dcterms:modified xsi:type="dcterms:W3CDTF">2024-07-18T08:29:44Z</dcterms:modified>
  <dc:identifier>DAGBV0a_jMY</dc:identifier>
</cp:coreProperties>
</file>